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705E-395A-4761-862D-2940D759A8DA}" v="49" dt="2024-10-03T09:33:36.4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1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18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148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167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8231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23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38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744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51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7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68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BF504E-7A79-46A0-99D6-65D83F0A2E7E}" type="datetimeFigureOut">
              <a:rPr kumimoji="1" lang="ja-JP" altLang="en-US" smtClean="0"/>
              <a:t>2024/10/3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0E64AB-55E8-42E1-8439-CE28B824F7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5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図 137">
            <a:extLst>
              <a:ext uri="{FF2B5EF4-FFF2-40B4-BE49-F238E27FC236}">
                <a16:creationId xmlns:a16="http://schemas.microsoft.com/office/drawing/2014/main" id="{82BB083A-749B-B63D-5121-8F5A1122F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0" y="5659130"/>
            <a:ext cx="7998645" cy="987638"/>
          </a:xfrm>
          <a:prstGeom prst="rect">
            <a:avLst/>
          </a:prstGeom>
        </p:spPr>
      </p:pic>
      <p:sp>
        <p:nvSpPr>
          <p:cNvPr id="158" name="Google Shape;91;g9c0c5dd9de_0_36">
            <a:extLst>
              <a:ext uri="{FF2B5EF4-FFF2-40B4-BE49-F238E27FC236}">
                <a16:creationId xmlns:a16="http://schemas.microsoft.com/office/drawing/2014/main" id="{6BA1BE34-53F8-2E17-D6A3-00E3CD2D9453}"/>
              </a:ext>
            </a:extLst>
          </p:cNvPr>
          <p:cNvSpPr txBox="1"/>
          <p:nvPr/>
        </p:nvSpPr>
        <p:spPr>
          <a:xfrm>
            <a:off x="4911091" y="113574"/>
            <a:ext cx="4576375" cy="6462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○○高専　△△キャンパス　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・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チーム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プロジェクト名　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9" name="Google Shape;88;g9c0c5dd9de_0_36">
            <a:extLst>
              <a:ext uri="{FF2B5EF4-FFF2-40B4-BE49-F238E27FC236}">
                <a16:creationId xmlns:a16="http://schemas.microsoft.com/office/drawing/2014/main" id="{6B302AD0-C15F-C29A-90E6-BD7F35427B14}"/>
              </a:ext>
            </a:extLst>
          </p:cNvPr>
          <p:cNvCxnSpPr/>
          <p:nvPr/>
        </p:nvCxnSpPr>
        <p:spPr>
          <a:xfrm>
            <a:off x="6086245" y="2616266"/>
            <a:ext cx="9351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160" name="Google Shape;90;g9c0c5dd9de_0_36">
            <a:extLst>
              <a:ext uri="{FF2B5EF4-FFF2-40B4-BE49-F238E27FC236}">
                <a16:creationId xmlns:a16="http://schemas.microsoft.com/office/drawing/2014/main" id="{700F29E5-7726-B874-AF34-C04DFE8C5E26}"/>
              </a:ext>
            </a:extLst>
          </p:cNvPr>
          <p:cNvCxnSpPr>
            <a:cxnSpLocks/>
            <a:endCxn id="170" idx="1"/>
          </p:cNvCxnSpPr>
          <p:nvPr/>
        </p:nvCxnSpPr>
        <p:spPr>
          <a:xfrm>
            <a:off x="2100854" y="2612542"/>
            <a:ext cx="2810238" cy="1152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161" name="Google Shape;94;g9c0c5dd9de_0_36">
            <a:extLst>
              <a:ext uri="{FF2B5EF4-FFF2-40B4-BE49-F238E27FC236}">
                <a16:creationId xmlns:a16="http://schemas.microsoft.com/office/drawing/2014/main" id="{1C5E683E-ABF0-B165-2BE4-E14D76EF4350}"/>
              </a:ext>
            </a:extLst>
          </p:cNvPr>
          <p:cNvCxnSpPr>
            <a:cxnSpLocks/>
          </p:cNvCxnSpPr>
          <p:nvPr/>
        </p:nvCxnSpPr>
        <p:spPr>
          <a:xfrm>
            <a:off x="1334225" y="3180118"/>
            <a:ext cx="0" cy="1905506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96;g9c0c5dd9de_0_36">
            <a:extLst>
              <a:ext uri="{FF2B5EF4-FFF2-40B4-BE49-F238E27FC236}">
                <a16:creationId xmlns:a16="http://schemas.microsoft.com/office/drawing/2014/main" id="{60DF0BA7-E513-0EC8-CB1A-23E8AF3FD21F}"/>
              </a:ext>
            </a:extLst>
          </p:cNvPr>
          <p:cNvSpPr txBox="1"/>
          <p:nvPr/>
        </p:nvSpPr>
        <p:spPr>
          <a:xfrm>
            <a:off x="2130648" y="2289442"/>
            <a:ext cx="5547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14.8V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3" name="Google Shape;97;g9c0c5dd9de_0_36">
            <a:extLst>
              <a:ext uri="{FF2B5EF4-FFF2-40B4-BE49-F238E27FC236}">
                <a16:creationId xmlns:a16="http://schemas.microsoft.com/office/drawing/2014/main" id="{91EC2591-0898-3F82-2EA1-EDB0BE91200C}"/>
              </a:ext>
            </a:extLst>
          </p:cNvPr>
          <p:cNvGrpSpPr/>
          <p:nvPr/>
        </p:nvGrpSpPr>
        <p:grpSpPr>
          <a:xfrm>
            <a:off x="1122725" y="5085624"/>
            <a:ext cx="423000" cy="168275"/>
            <a:chOff x="1165225" y="4314825"/>
            <a:chExt cx="423000" cy="168275"/>
          </a:xfrm>
        </p:grpSpPr>
        <p:cxnSp>
          <p:nvCxnSpPr>
            <p:cNvPr id="164" name="Google Shape;98;g9c0c5dd9de_0_36">
              <a:extLst>
                <a:ext uri="{FF2B5EF4-FFF2-40B4-BE49-F238E27FC236}">
                  <a16:creationId xmlns:a16="http://schemas.microsoft.com/office/drawing/2014/main" id="{1B13A1C4-CED5-7DCD-5716-9B7236519418}"/>
                </a:ext>
              </a:extLst>
            </p:cNvPr>
            <p:cNvCxnSpPr/>
            <p:nvPr/>
          </p:nvCxnSpPr>
          <p:spPr>
            <a:xfrm>
              <a:off x="1165225" y="4314825"/>
              <a:ext cx="4230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5" name="Google Shape;99;g9c0c5dd9de_0_36">
              <a:extLst>
                <a:ext uri="{FF2B5EF4-FFF2-40B4-BE49-F238E27FC236}">
                  <a16:creationId xmlns:a16="http://schemas.microsoft.com/office/drawing/2014/main" id="{D8ABF649-A47D-F309-87E2-CBEC26706337}"/>
                </a:ext>
              </a:extLst>
            </p:cNvPr>
            <p:cNvCxnSpPr/>
            <p:nvPr/>
          </p:nvCxnSpPr>
          <p:spPr>
            <a:xfrm>
              <a:off x="1247775" y="4400550"/>
              <a:ext cx="247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66" name="Google Shape;100;g9c0c5dd9de_0_36">
              <a:extLst>
                <a:ext uri="{FF2B5EF4-FFF2-40B4-BE49-F238E27FC236}">
                  <a16:creationId xmlns:a16="http://schemas.microsoft.com/office/drawing/2014/main" id="{47B6E5B3-08D4-F0FF-1DDA-F42ECDF993CD}"/>
                </a:ext>
              </a:extLst>
            </p:cNvPr>
            <p:cNvCxnSpPr/>
            <p:nvPr/>
          </p:nvCxnSpPr>
          <p:spPr>
            <a:xfrm>
              <a:off x="1298861" y="4483100"/>
              <a:ext cx="145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67" name="Google Shape;106;g9c0c5dd9de_0_36">
            <a:extLst>
              <a:ext uri="{FF2B5EF4-FFF2-40B4-BE49-F238E27FC236}">
                <a16:creationId xmlns:a16="http://schemas.microsoft.com/office/drawing/2014/main" id="{E3527A4A-7CA3-3FF2-681A-FD678468C953}"/>
              </a:ext>
            </a:extLst>
          </p:cNvPr>
          <p:cNvSpPr/>
          <p:nvPr/>
        </p:nvSpPr>
        <p:spPr>
          <a:xfrm>
            <a:off x="2715374" y="2210213"/>
            <a:ext cx="769162" cy="685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ヒューズ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30A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07;g9c0c5dd9de_0_36">
            <a:extLst>
              <a:ext uri="{FF2B5EF4-FFF2-40B4-BE49-F238E27FC236}">
                <a16:creationId xmlns:a16="http://schemas.microsoft.com/office/drawing/2014/main" id="{F4D1125E-BDDF-EFE9-FE3D-6A436ADCEACF}"/>
              </a:ext>
            </a:extLst>
          </p:cNvPr>
          <p:cNvSpPr/>
          <p:nvPr/>
        </p:nvSpPr>
        <p:spPr>
          <a:xfrm>
            <a:off x="3544589" y="2167942"/>
            <a:ext cx="539700" cy="8892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非常停止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SW</a:t>
            </a:r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　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×</a:t>
            </a:r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１個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08;g9c0c5dd9de_0_36">
            <a:extLst>
              <a:ext uri="{FF2B5EF4-FFF2-40B4-BE49-F238E27FC236}">
                <a16:creationId xmlns:a16="http://schemas.microsoft.com/office/drawing/2014/main" id="{9F9B5C50-F117-5211-B91B-BED8B860D3CB}"/>
              </a:ext>
            </a:extLst>
          </p:cNvPr>
          <p:cNvSpPr/>
          <p:nvPr/>
        </p:nvSpPr>
        <p:spPr>
          <a:xfrm>
            <a:off x="834425" y="2187118"/>
            <a:ext cx="1265400" cy="993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5600" tIns="17800" rIns="35600" bIns="17800" anchor="ctr" anchorCtr="0">
            <a:noAutofit/>
          </a:bodyPr>
          <a:lstStyle/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駆動用電源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リチウムポリマー</a:t>
            </a:r>
            <a:endParaRPr lang="en-US" altLang="ja-JP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7.4V1300mAh </a:t>
            </a: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×2</a:t>
            </a:r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直列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10;g9c0c5dd9de_0_36">
            <a:extLst>
              <a:ext uri="{FF2B5EF4-FFF2-40B4-BE49-F238E27FC236}">
                <a16:creationId xmlns:a16="http://schemas.microsoft.com/office/drawing/2014/main" id="{E5E0008E-B343-61B9-EC53-E12FC581526F}"/>
              </a:ext>
            </a:extLst>
          </p:cNvPr>
          <p:cNvSpPr txBox="1"/>
          <p:nvPr/>
        </p:nvSpPr>
        <p:spPr>
          <a:xfrm>
            <a:off x="4911092" y="2382844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モータードライバー</a:t>
            </a:r>
            <a:r>
              <a:rPr lang="en-US" altLang="ja-JP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×7</a:t>
            </a:r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11;g9c0c5dd9de_0_36">
            <a:extLst>
              <a:ext uri="{FF2B5EF4-FFF2-40B4-BE49-F238E27FC236}">
                <a16:creationId xmlns:a16="http://schemas.microsoft.com/office/drawing/2014/main" id="{3DC44581-B14D-1928-AFEE-8650F4686FB4}"/>
              </a:ext>
            </a:extLst>
          </p:cNvPr>
          <p:cNvSpPr txBox="1"/>
          <p:nvPr/>
        </p:nvSpPr>
        <p:spPr>
          <a:xfrm>
            <a:off x="7021345" y="2289442"/>
            <a:ext cx="1116300" cy="646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マブチ</a:t>
            </a:r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RS-555SH×7</a:t>
            </a:r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12;g9c0c5dd9de_0_36">
            <a:extLst>
              <a:ext uri="{FF2B5EF4-FFF2-40B4-BE49-F238E27FC236}">
                <a16:creationId xmlns:a16="http://schemas.microsoft.com/office/drawing/2014/main" id="{65C02967-5AA4-A193-4898-8080F099D29C}"/>
              </a:ext>
            </a:extLst>
          </p:cNvPr>
          <p:cNvSpPr txBox="1"/>
          <p:nvPr/>
        </p:nvSpPr>
        <p:spPr>
          <a:xfrm>
            <a:off x="6276445" y="2315056"/>
            <a:ext cx="5547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PWM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3" name="直線コネクタ 172">
            <a:extLst>
              <a:ext uri="{FF2B5EF4-FFF2-40B4-BE49-F238E27FC236}">
                <a16:creationId xmlns:a16="http://schemas.microsoft.com/office/drawing/2014/main" id="{DD844FF3-DFEE-4322-040B-8A16EA130AE1}"/>
              </a:ext>
            </a:extLst>
          </p:cNvPr>
          <p:cNvCxnSpPr/>
          <p:nvPr/>
        </p:nvCxnSpPr>
        <p:spPr>
          <a:xfrm>
            <a:off x="5338618" y="2844544"/>
            <a:ext cx="0" cy="692983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Google Shape;110;g9c0c5dd9de_0_36">
            <a:extLst>
              <a:ext uri="{FF2B5EF4-FFF2-40B4-BE49-F238E27FC236}">
                <a16:creationId xmlns:a16="http://schemas.microsoft.com/office/drawing/2014/main" id="{98AB1F90-0CBF-7724-81D3-11DBFC290F61}"/>
              </a:ext>
            </a:extLst>
          </p:cNvPr>
          <p:cNvSpPr txBox="1"/>
          <p:nvPr/>
        </p:nvSpPr>
        <p:spPr>
          <a:xfrm>
            <a:off x="4911092" y="3551757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マイコン</a:t>
            </a:r>
            <a:endParaRPr lang="en-US" altLang="ja-JP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（次ページ）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6" name="図 175">
            <a:extLst>
              <a:ext uri="{FF2B5EF4-FFF2-40B4-BE49-F238E27FC236}">
                <a16:creationId xmlns:a16="http://schemas.microsoft.com/office/drawing/2014/main" id="{C1BADE4D-B147-EC1D-F083-C43974834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955" y="1121331"/>
            <a:ext cx="6462320" cy="10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図 137">
            <a:extLst>
              <a:ext uri="{FF2B5EF4-FFF2-40B4-BE49-F238E27FC236}">
                <a16:creationId xmlns:a16="http://schemas.microsoft.com/office/drawing/2014/main" id="{82BB083A-749B-B63D-5121-8F5A1122F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0" y="5659130"/>
            <a:ext cx="7998645" cy="987638"/>
          </a:xfrm>
          <a:prstGeom prst="rect">
            <a:avLst/>
          </a:prstGeom>
        </p:spPr>
      </p:pic>
      <p:sp>
        <p:nvSpPr>
          <p:cNvPr id="158" name="Google Shape;91;g9c0c5dd9de_0_36">
            <a:extLst>
              <a:ext uri="{FF2B5EF4-FFF2-40B4-BE49-F238E27FC236}">
                <a16:creationId xmlns:a16="http://schemas.microsoft.com/office/drawing/2014/main" id="{6BA1BE34-53F8-2E17-D6A3-00E3CD2D9453}"/>
              </a:ext>
            </a:extLst>
          </p:cNvPr>
          <p:cNvSpPr txBox="1"/>
          <p:nvPr/>
        </p:nvSpPr>
        <p:spPr>
          <a:xfrm>
            <a:off x="4911091" y="113574"/>
            <a:ext cx="4576375" cy="6462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○○高専　△△キャンパス　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・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チーム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プロジェクト名　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" name="Google Shape;87;g9c0c5dd9de_0_36">
            <a:extLst>
              <a:ext uri="{FF2B5EF4-FFF2-40B4-BE49-F238E27FC236}">
                <a16:creationId xmlns:a16="http://schemas.microsoft.com/office/drawing/2014/main" id="{E3E1A638-40C2-ECB7-628A-048F5AA54A84}"/>
              </a:ext>
            </a:extLst>
          </p:cNvPr>
          <p:cNvCxnSpPr/>
          <p:nvPr/>
        </p:nvCxnSpPr>
        <p:spPr>
          <a:xfrm rot="10800000" flipH="1">
            <a:off x="4548384" y="3011050"/>
            <a:ext cx="2092200" cy="72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7" name="Google Shape;89;g9c0c5dd9de_0_36">
            <a:extLst>
              <a:ext uri="{FF2B5EF4-FFF2-40B4-BE49-F238E27FC236}">
                <a16:creationId xmlns:a16="http://schemas.microsoft.com/office/drawing/2014/main" id="{69E6D642-1CD0-27C0-875A-E05973874307}"/>
              </a:ext>
            </a:extLst>
          </p:cNvPr>
          <p:cNvSpPr txBox="1"/>
          <p:nvPr/>
        </p:nvSpPr>
        <p:spPr>
          <a:xfrm>
            <a:off x="2969041" y="2783447"/>
            <a:ext cx="5163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5V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" name="Google Shape;95;g9c0c5dd9de_0_36">
            <a:extLst>
              <a:ext uri="{FF2B5EF4-FFF2-40B4-BE49-F238E27FC236}">
                <a16:creationId xmlns:a16="http://schemas.microsoft.com/office/drawing/2014/main" id="{DF6A6C30-0420-1363-AB8C-00E35501A37C}"/>
              </a:ext>
            </a:extLst>
          </p:cNvPr>
          <p:cNvCxnSpPr>
            <a:cxnSpLocks/>
          </p:cNvCxnSpPr>
          <p:nvPr/>
        </p:nvCxnSpPr>
        <p:spPr>
          <a:xfrm>
            <a:off x="2283723" y="3673466"/>
            <a:ext cx="0" cy="1412158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19" name="Google Shape;101;g9c0c5dd9de_0_36">
            <a:extLst>
              <a:ext uri="{FF2B5EF4-FFF2-40B4-BE49-F238E27FC236}">
                <a16:creationId xmlns:a16="http://schemas.microsoft.com/office/drawing/2014/main" id="{832476FA-136C-2EB0-A3DE-DA71BD148E03}"/>
              </a:ext>
            </a:extLst>
          </p:cNvPr>
          <p:cNvGrpSpPr/>
          <p:nvPr/>
        </p:nvGrpSpPr>
        <p:grpSpPr>
          <a:xfrm>
            <a:off x="2053330" y="5085624"/>
            <a:ext cx="423000" cy="168275"/>
            <a:chOff x="1165225" y="4314825"/>
            <a:chExt cx="423000" cy="168275"/>
          </a:xfrm>
        </p:grpSpPr>
        <p:cxnSp>
          <p:nvCxnSpPr>
            <p:cNvPr id="20" name="Google Shape;102;g9c0c5dd9de_0_36">
              <a:extLst>
                <a:ext uri="{FF2B5EF4-FFF2-40B4-BE49-F238E27FC236}">
                  <a16:creationId xmlns:a16="http://schemas.microsoft.com/office/drawing/2014/main" id="{92BF2139-FEC3-03A2-84E5-701A10C97077}"/>
                </a:ext>
              </a:extLst>
            </p:cNvPr>
            <p:cNvCxnSpPr/>
            <p:nvPr/>
          </p:nvCxnSpPr>
          <p:spPr>
            <a:xfrm>
              <a:off x="1165225" y="4314825"/>
              <a:ext cx="4230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1" name="Google Shape;103;g9c0c5dd9de_0_36">
              <a:extLst>
                <a:ext uri="{FF2B5EF4-FFF2-40B4-BE49-F238E27FC236}">
                  <a16:creationId xmlns:a16="http://schemas.microsoft.com/office/drawing/2014/main" id="{DD757DD5-4789-AD95-A0B9-5B5E42B635E5}"/>
                </a:ext>
              </a:extLst>
            </p:cNvPr>
            <p:cNvCxnSpPr/>
            <p:nvPr/>
          </p:nvCxnSpPr>
          <p:spPr>
            <a:xfrm>
              <a:off x="1247775" y="4400550"/>
              <a:ext cx="247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2" name="Google Shape;104;g9c0c5dd9de_0_36">
              <a:extLst>
                <a:ext uri="{FF2B5EF4-FFF2-40B4-BE49-F238E27FC236}">
                  <a16:creationId xmlns:a16="http://schemas.microsoft.com/office/drawing/2014/main" id="{EF61F1DE-56D1-7180-640E-6268D2AC8B1E}"/>
                </a:ext>
              </a:extLst>
            </p:cNvPr>
            <p:cNvCxnSpPr/>
            <p:nvPr/>
          </p:nvCxnSpPr>
          <p:spPr>
            <a:xfrm>
              <a:off x="1298861" y="4483100"/>
              <a:ext cx="145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23" name="Google Shape;105;g9c0c5dd9de_0_36">
            <a:extLst>
              <a:ext uri="{FF2B5EF4-FFF2-40B4-BE49-F238E27FC236}">
                <a16:creationId xmlns:a16="http://schemas.microsoft.com/office/drawing/2014/main" id="{853BAA7F-EDD5-0420-022B-6A118BE53DC6}"/>
              </a:ext>
            </a:extLst>
          </p:cNvPr>
          <p:cNvCxnSpPr/>
          <p:nvPr/>
        </p:nvCxnSpPr>
        <p:spPr>
          <a:xfrm rot="10800000" flipH="1">
            <a:off x="2763054" y="3011073"/>
            <a:ext cx="2092200" cy="7200"/>
          </a:xfrm>
          <a:prstGeom prst="straightConnector1">
            <a:avLst/>
          </a:prstGeom>
          <a:noFill/>
          <a:ln w="38100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106;g9c0c5dd9de_0_36">
            <a:extLst>
              <a:ext uri="{FF2B5EF4-FFF2-40B4-BE49-F238E27FC236}">
                <a16:creationId xmlns:a16="http://schemas.microsoft.com/office/drawing/2014/main" id="{5A3AE71B-591D-F1EC-0068-B141F9D9DBCF}"/>
              </a:ext>
            </a:extLst>
          </p:cNvPr>
          <p:cNvSpPr/>
          <p:nvPr/>
        </p:nvSpPr>
        <p:spPr>
          <a:xfrm>
            <a:off x="3286041" y="2758002"/>
            <a:ext cx="742800" cy="685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リセッタブルヒューズ</a:t>
            </a:r>
            <a:endParaRPr lang="en-US" altLang="ja-JP"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6A</a:t>
            </a:r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カット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109;g9c0c5dd9de_0_36">
            <a:extLst>
              <a:ext uri="{FF2B5EF4-FFF2-40B4-BE49-F238E27FC236}">
                <a16:creationId xmlns:a16="http://schemas.microsoft.com/office/drawing/2014/main" id="{F62CEEF9-8F75-CD4A-08E2-F1562B2F5EC1}"/>
              </a:ext>
            </a:extLst>
          </p:cNvPr>
          <p:cNvSpPr/>
          <p:nvPr/>
        </p:nvSpPr>
        <p:spPr>
          <a:xfrm>
            <a:off x="1654419" y="2921947"/>
            <a:ext cx="1265400" cy="7515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0070C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5600" tIns="17800" rIns="35600" bIns="17800" anchor="ctr" anchorCtr="0">
            <a:noAutofit/>
          </a:bodyPr>
          <a:lstStyle/>
          <a:p>
            <a:pPr algn="ctr"/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回路用電源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モバイルバッテリー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altLang="ja-JP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10000mAh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10;g9c0c5dd9de_0_36">
            <a:extLst>
              <a:ext uri="{FF2B5EF4-FFF2-40B4-BE49-F238E27FC236}">
                <a16:creationId xmlns:a16="http://schemas.microsoft.com/office/drawing/2014/main" id="{D0967B74-0827-19A6-FC86-5D8FEADA5538}"/>
              </a:ext>
            </a:extLst>
          </p:cNvPr>
          <p:cNvSpPr txBox="1"/>
          <p:nvPr/>
        </p:nvSpPr>
        <p:spPr>
          <a:xfrm>
            <a:off x="4365000" y="1929525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モータードライバー</a:t>
            </a:r>
            <a:r>
              <a:rPr lang="en-US" altLang="ja-JP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×7</a:t>
            </a:r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113;g9c0c5dd9de_0_36">
            <a:extLst>
              <a:ext uri="{FF2B5EF4-FFF2-40B4-BE49-F238E27FC236}">
                <a16:creationId xmlns:a16="http://schemas.microsoft.com/office/drawing/2014/main" id="{2D1E5EA3-0AB6-799A-79C3-6A05717B2908}"/>
              </a:ext>
            </a:extLst>
          </p:cNvPr>
          <p:cNvSpPr txBox="1"/>
          <p:nvPr/>
        </p:nvSpPr>
        <p:spPr>
          <a:xfrm>
            <a:off x="4389800" y="2872050"/>
            <a:ext cx="1151193" cy="5568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マイコン回路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114;g9c0c5dd9de_0_36">
            <a:extLst>
              <a:ext uri="{FF2B5EF4-FFF2-40B4-BE49-F238E27FC236}">
                <a16:creationId xmlns:a16="http://schemas.microsoft.com/office/drawing/2014/main" id="{2BB373B6-ED1F-7D49-B731-038AEC6558BB}"/>
              </a:ext>
            </a:extLst>
          </p:cNvPr>
          <p:cNvSpPr txBox="1"/>
          <p:nvPr/>
        </p:nvSpPr>
        <p:spPr>
          <a:xfrm>
            <a:off x="6194701" y="2870052"/>
            <a:ext cx="205688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ロータリーエンコーダ</a:t>
            </a:r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×2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リミットスイッチ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95B01B0B-67F8-EB48-A2B7-4ADBFEDCD352}"/>
              </a:ext>
            </a:extLst>
          </p:cNvPr>
          <p:cNvCxnSpPr/>
          <p:nvPr/>
        </p:nvCxnSpPr>
        <p:spPr>
          <a:xfrm flipV="1">
            <a:off x="4784436" y="2391225"/>
            <a:ext cx="0" cy="478827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94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図 137">
            <a:extLst>
              <a:ext uri="{FF2B5EF4-FFF2-40B4-BE49-F238E27FC236}">
                <a16:creationId xmlns:a16="http://schemas.microsoft.com/office/drawing/2014/main" id="{82BB083A-749B-B63D-5121-8F5A1122F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070" y="5659130"/>
            <a:ext cx="7998645" cy="987638"/>
          </a:xfrm>
          <a:prstGeom prst="rect">
            <a:avLst/>
          </a:prstGeom>
        </p:spPr>
      </p:pic>
      <p:sp>
        <p:nvSpPr>
          <p:cNvPr id="158" name="Google Shape;91;g9c0c5dd9de_0_36">
            <a:extLst>
              <a:ext uri="{FF2B5EF4-FFF2-40B4-BE49-F238E27FC236}">
                <a16:creationId xmlns:a16="http://schemas.microsoft.com/office/drawing/2014/main" id="{6BA1BE34-53F8-2E17-D6A3-00E3CD2D9453}"/>
              </a:ext>
            </a:extLst>
          </p:cNvPr>
          <p:cNvSpPr txBox="1"/>
          <p:nvPr/>
        </p:nvSpPr>
        <p:spPr>
          <a:xfrm>
            <a:off x="4911091" y="113574"/>
            <a:ext cx="4576375" cy="6462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○○高専　△△キャンパス　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・</a:t>
            </a:r>
            <a:r>
              <a:rPr lang="en-US" altLang="ja-JP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チーム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プロジェクト名　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" name="Google Shape;88;g9c0c5dd9de_0_36">
            <a:extLst>
              <a:ext uri="{FF2B5EF4-FFF2-40B4-BE49-F238E27FC236}">
                <a16:creationId xmlns:a16="http://schemas.microsoft.com/office/drawing/2014/main" id="{2B6E7CC2-2777-14C7-5E13-B8F5AA4DDFBE}"/>
              </a:ext>
            </a:extLst>
          </p:cNvPr>
          <p:cNvCxnSpPr/>
          <p:nvPr/>
        </p:nvCxnSpPr>
        <p:spPr>
          <a:xfrm>
            <a:off x="6086245" y="2616266"/>
            <a:ext cx="9351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</p:spPr>
      </p:cxnSp>
      <p:cxnSp>
        <p:nvCxnSpPr>
          <p:cNvPr id="3" name="Google Shape;90;g9c0c5dd9de_0_36">
            <a:extLst>
              <a:ext uri="{FF2B5EF4-FFF2-40B4-BE49-F238E27FC236}">
                <a16:creationId xmlns:a16="http://schemas.microsoft.com/office/drawing/2014/main" id="{45EA5D32-E789-8C0F-342F-09EA660B7629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2100854" y="2612542"/>
            <a:ext cx="2810238" cy="1152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" name="Google Shape;94;g9c0c5dd9de_0_36">
            <a:extLst>
              <a:ext uri="{FF2B5EF4-FFF2-40B4-BE49-F238E27FC236}">
                <a16:creationId xmlns:a16="http://schemas.microsoft.com/office/drawing/2014/main" id="{A0982DC2-741D-01B3-F20D-756A87EA3B9E}"/>
              </a:ext>
            </a:extLst>
          </p:cNvPr>
          <p:cNvCxnSpPr>
            <a:cxnSpLocks/>
          </p:cNvCxnSpPr>
          <p:nvPr/>
        </p:nvCxnSpPr>
        <p:spPr>
          <a:xfrm>
            <a:off x="1334225" y="3180118"/>
            <a:ext cx="0" cy="1905506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" name="Google Shape;96;g9c0c5dd9de_0_36">
            <a:extLst>
              <a:ext uri="{FF2B5EF4-FFF2-40B4-BE49-F238E27FC236}">
                <a16:creationId xmlns:a16="http://schemas.microsoft.com/office/drawing/2014/main" id="{949BAEFF-2287-8FD3-A848-BBB487480F42}"/>
              </a:ext>
            </a:extLst>
          </p:cNvPr>
          <p:cNvSpPr txBox="1"/>
          <p:nvPr/>
        </p:nvSpPr>
        <p:spPr>
          <a:xfrm>
            <a:off x="2139574" y="2225515"/>
            <a:ext cx="5547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14.8V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" name="Google Shape;97;g9c0c5dd9de_0_36">
            <a:extLst>
              <a:ext uri="{FF2B5EF4-FFF2-40B4-BE49-F238E27FC236}">
                <a16:creationId xmlns:a16="http://schemas.microsoft.com/office/drawing/2014/main" id="{6288EE12-7C4B-F784-F7A7-0B08FA439FEC}"/>
              </a:ext>
            </a:extLst>
          </p:cNvPr>
          <p:cNvGrpSpPr/>
          <p:nvPr/>
        </p:nvGrpSpPr>
        <p:grpSpPr>
          <a:xfrm>
            <a:off x="1122725" y="5085624"/>
            <a:ext cx="423000" cy="168275"/>
            <a:chOff x="1165225" y="4314825"/>
            <a:chExt cx="423000" cy="168275"/>
          </a:xfrm>
        </p:grpSpPr>
        <p:cxnSp>
          <p:nvCxnSpPr>
            <p:cNvPr id="7" name="Google Shape;98;g9c0c5dd9de_0_36">
              <a:extLst>
                <a:ext uri="{FF2B5EF4-FFF2-40B4-BE49-F238E27FC236}">
                  <a16:creationId xmlns:a16="http://schemas.microsoft.com/office/drawing/2014/main" id="{F020E422-C9A9-3B0E-D523-2D0F5B847071}"/>
                </a:ext>
              </a:extLst>
            </p:cNvPr>
            <p:cNvCxnSpPr/>
            <p:nvPr/>
          </p:nvCxnSpPr>
          <p:spPr>
            <a:xfrm>
              <a:off x="1165225" y="4314825"/>
              <a:ext cx="4230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8" name="Google Shape;99;g9c0c5dd9de_0_36">
              <a:extLst>
                <a:ext uri="{FF2B5EF4-FFF2-40B4-BE49-F238E27FC236}">
                  <a16:creationId xmlns:a16="http://schemas.microsoft.com/office/drawing/2014/main" id="{422C5BDF-90E5-2816-9588-16CF6D861BC0}"/>
                </a:ext>
              </a:extLst>
            </p:cNvPr>
            <p:cNvCxnSpPr/>
            <p:nvPr/>
          </p:nvCxnSpPr>
          <p:spPr>
            <a:xfrm>
              <a:off x="1247775" y="4400550"/>
              <a:ext cx="247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9" name="Google Shape;100;g9c0c5dd9de_0_36">
              <a:extLst>
                <a:ext uri="{FF2B5EF4-FFF2-40B4-BE49-F238E27FC236}">
                  <a16:creationId xmlns:a16="http://schemas.microsoft.com/office/drawing/2014/main" id="{9A6710E0-8BA4-E01A-E0DC-CD99BACE1B57}"/>
                </a:ext>
              </a:extLst>
            </p:cNvPr>
            <p:cNvCxnSpPr/>
            <p:nvPr/>
          </p:nvCxnSpPr>
          <p:spPr>
            <a:xfrm>
              <a:off x="1298861" y="4483100"/>
              <a:ext cx="145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0" name="Google Shape;106;g9c0c5dd9de_0_36">
            <a:extLst>
              <a:ext uri="{FF2B5EF4-FFF2-40B4-BE49-F238E27FC236}">
                <a16:creationId xmlns:a16="http://schemas.microsoft.com/office/drawing/2014/main" id="{4F5CB804-FA7C-88B1-FC4C-64C687E23C42}"/>
              </a:ext>
            </a:extLst>
          </p:cNvPr>
          <p:cNvSpPr/>
          <p:nvPr/>
        </p:nvSpPr>
        <p:spPr>
          <a:xfrm>
            <a:off x="2715374" y="2210213"/>
            <a:ext cx="769162" cy="685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ヒューズ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20A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07;g9c0c5dd9de_0_36">
            <a:extLst>
              <a:ext uri="{FF2B5EF4-FFF2-40B4-BE49-F238E27FC236}">
                <a16:creationId xmlns:a16="http://schemas.microsoft.com/office/drawing/2014/main" id="{7825F8E5-1A26-5B5D-0A9A-C3DAE72644B6}"/>
              </a:ext>
            </a:extLst>
          </p:cNvPr>
          <p:cNvSpPr/>
          <p:nvPr/>
        </p:nvSpPr>
        <p:spPr>
          <a:xfrm>
            <a:off x="3544589" y="2167942"/>
            <a:ext cx="539700" cy="8892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非常停止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SW</a:t>
            </a:r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　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×</a:t>
            </a:r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１個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08;g9c0c5dd9de_0_36">
            <a:extLst>
              <a:ext uri="{FF2B5EF4-FFF2-40B4-BE49-F238E27FC236}">
                <a16:creationId xmlns:a16="http://schemas.microsoft.com/office/drawing/2014/main" id="{DD3AE78D-415F-1FD8-1A49-8386A8A5A7F1}"/>
              </a:ext>
            </a:extLst>
          </p:cNvPr>
          <p:cNvSpPr/>
          <p:nvPr/>
        </p:nvSpPr>
        <p:spPr>
          <a:xfrm>
            <a:off x="834425" y="2187118"/>
            <a:ext cx="1265400" cy="993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5600" tIns="17800" rIns="35600" bIns="17800" anchor="ctr" anchorCtr="0">
            <a:noAutofit/>
          </a:bodyPr>
          <a:lstStyle/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駆動用電源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リチウムポリマー</a:t>
            </a:r>
            <a:endParaRPr lang="en-US" altLang="ja-JP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7.4V1300mAh </a:t>
            </a: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×2</a:t>
            </a:r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直列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10;g9c0c5dd9de_0_36">
            <a:extLst>
              <a:ext uri="{FF2B5EF4-FFF2-40B4-BE49-F238E27FC236}">
                <a16:creationId xmlns:a16="http://schemas.microsoft.com/office/drawing/2014/main" id="{BA38D08B-F01C-9E2B-39F6-3A462B2A3E57}"/>
              </a:ext>
            </a:extLst>
          </p:cNvPr>
          <p:cNvSpPr txBox="1"/>
          <p:nvPr/>
        </p:nvSpPr>
        <p:spPr>
          <a:xfrm>
            <a:off x="4911092" y="2382844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モータードライバー</a:t>
            </a:r>
            <a:r>
              <a:rPr lang="en-US" altLang="ja-JP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×7</a:t>
            </a:r>
            <a:r>
              <a:rPr lang="ja-JP" alt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11;g9c0c5dd9de_0_36">
            <a:extLst>
              <a:ext uri="{FF2B5EF4-FFF2-40B4-BE49-F238E27FC236}">
                <a16:creationId xmlns:a16="http://schemas.microsoft.com/office/drawing/2014/main" id="{B100B567-2515-E6C8-DCB7-26765E750251}"/>
              </a:ext>
            </a:extLst>
          </p:cNvPr>
          <p:cNvSpPr txBox="1"/>
          <p:nvPr/>
        </p:nvSpPr>
        <p:spPr>
          <a:xfrm>
            <a:off x="7021345" y="2289442"/>
            <a:ext cx="1116300" cy="646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マブチ</a:t>
            </a:r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RS-555SH×7</a:t>
            </a:r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12;g9c0c5dd9de_0_36">
            <a:extLst>
              <a:ext uri="{FF2B5EF4-FFF2-40B4-BE49-F238E27FC236}">
                <a16:creationId xmlns:a16="http://schemas.microsoft.com/office/drawing/2014/main" id="{6CE7CB3D-4CF7-613B-B30D-83A68F6B30AB}"/>
              </a:ext>
            </a:extLst>
          </p:cNvPr>
          <p:cNvSpPr txBox="1"/>
          <p:nvPr/>
        </p:nvSpPr>
        <p:spPr>
          <a:xfrm>
            <a:off x="6276445" y="2315056"/>
            <a:ext cx="554700" cy="276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PWM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D864EDA-1E46-79A3-C24E-61D8BC817045}"/>
              </a:ext>
            </a:extLst>
          </p:cNvPr>
          <p:cNvCxnSpPr>
            <a:cxnSpLocks/>
          </p:cNvCxnSpPr>
          <p:nvPr/>
        </p:nvCxnSpPr>
        <p:spPr>
          <a:xfrm>
            <a:off x="5338618" y="2844544"/>
            <a:ext cx="0" cy="988724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Google Shape;110;g9c0c5dd9de_0_36">
            <a:extLst>
              <a:ext uri="{FF2B5EF4-FFF2-40B4-BE49-F238E27FC236}">
                <a16:creationId xmlns:a16="http://schemas.microsoft.com/office/drawing/2014/main" id="{792DFBD8-9B39-48D1-FEBD-6981FB1A02DA}"/>
              </a:ext>
            </a:extLst>
          </p:cNvPr>
          <p:cNvSpPr txBox="1"/>
          <p:nvPr/>
        </p:nvSpPr>
        <p:spPr>
          <a:xfrm>
            <a:off x="4910245" y="3089868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マイコン</a:t>
            </a:r>
            <a:endParaRPr lang="en-US" altLang="ja-JP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（次ページ）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108;g9c0c5dd9de_0_36">
            <a:extLst>
              <a:ext uri="{FF2B5EF4-FFF2-40B4-BE49-F238E27FC236}">
                <a16:creationId xmlns:a16="http://schemas.microsoft.com/office/drawing/2014/main" id="{7F5DFA2D-FE7E-40DB-D391-873793E25519}"/>
              </a:ext>
            </a:extLst>
          </p:cNvPr>
          <p:cNvSpPr/>
          <p:nvPr/>
        </p:nvSpPr>
        <p:spPr>
          <a:xfrm>
            <a:off x="1542889" y="3290245"/>
            <a:ext cx="1265400" cy="99300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35600" tIns="17800" rIns="35600" bIns="17800" anchor="ctr" anchorCtr="0">
            <a:noAutofit/>
          </a:bodyPr>
          <a:lstStyle/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駆動用電源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ja-JP" altLang="en-US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リチウムポリマー</a:t>
            </a:r>
            <a:endParaRPr lang="en-US" altLang="ja-JP"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7.4V1300mAh </a:t>
            </a:r>
          </a:p>
          <a:p>
            <a:pPr algn="ctr"/>
            <a:r>
              <a:rPr lang="en-US" altLang="ja-JP" sz="11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×1</a:t>
            </a: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algn="ctr"/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" name="Google Shape;97;g9c0c5dd9de_0_36">
            <a:extLst>
              <a:ext uri="{FF2B5EF4-FFF2-40B4-BE49-F238E27FC236}">
                <a16:creationId xmlns:a16="http://schemas.microsoft.com/office/drawing/2014/main" id="{B3D5B898-D3E4-F8E1-82A2-4BD124F942B1}"/>
              </a:ext>
            </a:extLst>
          </p:cNvPr>
          <p:cNvGrpSpPr/>
          <p:nvPr/>
        </p:nvGrpSpPr>
        <p:grpSpPr>
          <a:xfrm>
            <a:off x="1928074" y="5090467"/>
            <a:ext cx="423000" cy="168275"/>
            <a:chOff x="1165225" y="4314825"/>
            <a:chExt cx="423000" cy="168275"/>
          </a:xfrm>
        </p:grpSpPr>
        <p:cxnSp>
          <p:nvCxnSpPr>
            <p:cNvPr id="34" name="Google Shape;98;g9c0c5dd9de_0_36">
              <a:extLst>
                <a:ext uri="{FF2B5EF4-FFF2-40B4-BE49-F238E27FC236}">
                  <a16:creationId xmlns:a16="http://schemas.microsoft.com/office/drawing/2014/main" id="{387DC83D-5C79-DD17-FB50-D7442C647300}"/>
                </a:ext>
              </a:extLst>
            </p:cNvPr>
            <p:cNvCxnSpPr/>
            <p:nvPr/>
          </p:nvCxnSpPr>
          <p:spPr>
            <a:xfrm>
              <a:off x="1165225" y="4314825"/>
              <a:ext cx="4230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5" name="Google Shape;99;g9c0c5dd9de_0_36">
              <a:extLst>
                <a:ext uri="{FF2B5EF4-FFF2-40B4-BE49-F238E27FC236}">
                  <a16:creationId xmlns:a16="http://schemas.microsoft.com/office/drawing/2014/main" id="{01190F51-F295-8D2D-EA5D-BB03F47F1313}"/>
                </a:ext>
              </a:extLst>
            </p:cNvPr>
            <p:cNvCxnSpPr/>
            <p:nvPr/>
          </p:nvCxnSpPr>
          <p:spPr>
            <a:xfrm>
              <a:off x="1247775" y="4400550"/>
              <a:ext cx="247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6" name="Google Shape;100;g9c0c5dd9de_0_36">
              <a:extLst>
                <a:ext uri="{FF2B5EF4-FFF2-40B4-BE49-F238E27FC236}">
                  <a16:creationId xmlns:a16="http://schemas.microsoft.com/office/drawing/2014/main" id="{D64DC19B-BB3C-52DC-70BD-E66833B4B2B8}"/>
                </a:ext>
              </a:extLst>
            </p:cNvPr>
            <p:cNvCxnSpPr/>
            <p:nvPr/>
          </p:nvCxnSpPr>
          <p:spPr>
            <a:xfrm>
              <a:off x="1298861" y="4483100"/>
              <a:ext cx="145500" cy="0"/>
            </a:xfrm>
            <a:prstGeom prst="straightConnector1">
              <a:avLst/>
            </a:prstGeom>
            <a:noFill/>
            <a:ln w="2857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cxnSp>
        <p:nvCxnSpPr>
          <p:cNvPr id="37" name="Google Shape;94;g9c0c5dd9de_0_36">
            <a:extLst>
              <a:ext uri="{FF2B5EF4-FFF2-40B4-BE49-F238E27FC236}">
                <a16:creationId xmlns:a16="http://schemas.microsoft.com/office/drawing/2014/main" id="{BB8AC302-8332-1274-D77B-4851387C7801}"/>
              </a:ext>
            </a:extLst>
          </p:cNvPr>
          <p:cNvCxnSpPr>
            <a:cxnSpLocks/>
          </p:cNvCxnSpPr>
          <p:nvPr/>
        </p:nvCxnSpPr>
        <p:spPr>
          <a:xfrm>
            <a:off x="2134374" y="4283245"/>
            <a:ext cx="0" cy="813296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" name="Google Shape;90;g9c0c5dd9de_0_36">
            <a:extLst>
              <a:ext uri="{FF2B5EF4-FFF2-40B4-BE49-F238E27FC236}">
                <a16:creationId xmlns:a16="http://schemas.microsoft.com/office/drawing/2014/main" id="{B46709E9-F1A0-DC07-09D2-45F6DDBBF1CB}"/>
              </a:ext>
            </a:extLst>
          </p:cNvPr>
          <p:cNvCxnSpPr>
            <a:cxnSpLocks/>
          </p:cNvCxnSpPr>
          <p:nvPr/>
        </p:nvCxnSpPr>
        <p:spPr>
          <a:xfrm>
            <a:off x="2808289" y="3835476"/>
            <a:ext cx="2810238" cy="1152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" name="Google Shape;106;g9c0c5dd9de_0_36">
            <a:extLst>
              <a:ext uri="{FF2B5EF4-FFF2-40B4-BE49-F238E27FC236}">
                <a16:creationId xmlns:a16="http://schemas.microsoft.com/office/drawing/2014/main" id="{50EB67EC-2E07-D667-115D-53525BD61F84}"/>
              </a:ext>
            </a:extLst>
          </p:cNvPr>
          <p:cNvSpPr/>
          <p:nvPr/>
        </p:nvSpPr>
        <p:spPr>
          <a:xfrm>
            <a:off x="3059978" y="3490368"/>
            <a:ext cx="769162" cy="6858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AC5B2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ja-JP" altLang="en-US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ヒューズ</a:t>
            </a:r>
            <a:r>
              <a:rPr lang="en-US" altLang="ja-JP" sz="105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10A</a:t>
            </a:r>
            <a:endParaRPr sz="105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110;g9c0c5dd9de_0_36">
            <a:extLst>
              <a:ext uri="{FF2B5EF4-FFF2-40B4-BE49-F238E27FC236}">
                <a16:creationId xmlns:a16="http://schemas.microsoft.com/office/drawing/2014/main" id="{51C2BB98-9A85-E15F-38A3-BBA11DB365AB}"/>
              </a:ext>
            </a:extLst>
          </p:cNvPr>
          <p:cNvSpPr txBox="1"/>
          <p:nvPr/>
        </p:nvSpPr>
        <p:spPr>
          <a:xfrm>
            <a:off x="4910245" y="3778255"/>
            <a:ext cx="1176000" cy="4617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モータードライバー</a:t>
            </a:r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×2</a:t>
            </a:r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" name="Google Shape;88;g9c0c5dd9de_0_36">
            <a:extLst>
              <a:ext uri="{FF2B5EF4-FFF2-40B4-BE49-F238E27FC236}">
                <a16:creationId xmlns:a16="http://schemas.microsoft.com/office/drawing/2014/main" id="{58B79577-390A-1B08-0BE4-CAB2A52E761E}"/>
              </a:ext>
            </a:extLst>
          </p:cNvPr>
          <p:cNvCxnSpPr/>
          <p:nvPr/>
        </p:nvCxnSpPr>
        <p:spPr>
          <a:xfrm>
            <a:off x="6086245" y="3833268"/>
            <a:ext cx="93510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dash"/>
            <a:miter lim="800000"/>
            <a:headEnd type="none" w="sm" len="sm"/>
            <a:tailEnd type="none" w="sm" len="sm"/>
          </a:ln>
        </p:spPr>
      </p:cxnSp>
      <p:sp>
        <p:nvSpPr>
          <p:cNvPr id="42" name="Google Shape;111;g9c0c5dd9de_0_36">
            <a:extLst>
              <a:ext uri="{FF2B5EF4-FFF2-40B4-BE49-F238E27FC236}">
                <a16:creationId xmlns:a16="http://schemas.microsoft.com/office/drawing/2014/main" id="{10C590E7-1A4C-307F-53F2-BC3F71F3720D}"/>
              </a:ext>
            </a:extLst>
          </p:cNvPr>
          <p:cNvSpPr txBox="1"/>
          <p:nvPr/>
        </p:nvSpPr>
        <p:spPr>
          <a:xfrm>
            <a:off x="7021345" y="3667605"/>
            <a:ext cx="1116300" cy="646200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モータ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マブチ</a:t>
            </a:r>
            <a:r>
              <a:rPr lang="en-US" altLang="ja-JP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RS-385SH×2</a:t>
            </a:r>
            <a:r>
              <a:rPr lang="ja-JP" alt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個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" name="図 45">
            <a:extLst>
              <a:ext uri="{FF2B5EF4-FFF2-40B4-BE49-F238E27FC236}">
                <a16:creationId xmlns:a16="http://schemas.microsoft.com/office/drawing/2014/main" id="{102CD892-F4EB-283C-8B80-9DA3E5D934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8702" y="1027110"/>
            <a:ext cx="2816596" cy="1371719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2F987BD8-B84D-CCAF-586C-7D9A258BC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599" y="3875227"/>
            <a:ext cx="2414225" cy="1530229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6EAE6F1E-CC03-6307-A6BF-FB70A6DFFA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298" y="796501"/>
            <a:ext cx="3627434" cy="93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0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128</Words>
  <Application>Microsoft Office PowerPoint</Application>
  <PresentationFormat>A4 210 x 297 mm</PresentationFormat>
  <Paragraphs>63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Aptos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2024-10-03T09:11:56Z</dcterms:created>
  <dcterms:modified xsi:type="dcterms:W3CDTF">2024-10-03T09:35:16Z</dcterms:modified>
</cp:coreProperties>
</file>